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5"/>
  </p:notesMasterIdLst>
  <p:sldIdLst>
    <p:sldId id="256" r:id="rId2"/>
    <p:sldId id="281" r:id="rId3"/>
    <p:sldId id="282" r:id="rId4"/>
    <p:sldId id="283" r:id="rId5"/>
    <p:sldId id="284" r:id="rId6"/>
    <p:sldId id="260" r:id="rId7"/>
    <p:sldId id="258" r:id="rId8"/>
    <p:sldId id="259" r:id="rId9"/>
    <p:sldId id="261" r:id="rId10"/>
    <p:sldId id="262" r:id="rId11"/>
    <p:sldId id="276" r:id="rId12"/>
    <p:sldId id="263" r:id="rId13"/>
    <p:sldId id="289" r:id="rId14"/>
    <p:sldId id="287" r:id="rId15"/>
    <p:sldId id="290" r:id="rId16"/>
    <p:sldId id="275" r:id="rId17"/>
    <p:sldId id="277" r:id="rId18"/>
    <p:sldId id="266" r:id="rId19"/>
    <p:sldId id="267" r:id="rId20"/>
    <p:sldId id="279" r:id="rId21"/>
    <p:sldId id="265" r:id="rId22"/>
    <p:sldId id="274" r:id="rId23"/>
    <p:sldId id="273"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94660"/>
  </p:normalViewPr>
  <p:slideViewPr>
    <p:cSldViewPr snapToGrid="0">
      <p:cViewPr varScale="1">
        <p:scale>
          <a:sx n="68" d="100"/>
          <a:sy n="68" d="100"/>
        </p:scale>
        <p:origin x="67" y="59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B1D36-B08F-FDFE-6CC1-926912D6AA24}"/>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Logistic </a:t>
            </a:r>
            <a:br>
              <a:rPr lang="en-US" b="1" i="0" dirty="0">
                <a:effectLst/>
                <a:latin typeface="-apple-system"/>
              </a:rPr>
            </a:br>
            <a:r>
              <a:rPr lang="en-US" b="1" i="0" dirty="0">
                <a:effectLst/>
                <a:latin typeface="-apple-system"/>
              </a:rPr>
              <a:t>Regression Model</a:t>
            </a:r>
            <a:br>
              <a:rPr lang="en-US" b="0" i="0" dirty="0">
                <a:effectLst/>
                <a:latin typeface="-apple-system"/>
              </a:rPr>
            </a:br>
            <a:endParaRPr lang="en-US" dirty="0"/>
          </a:p>
        </p:txBody>
      </p:sp>
      <p:pic>
        <p:nvPicPr>
          <p:cNvPr id="1026" name="Picture 2">
            <a:extLst>
              <a:ext uri="{FF2B5EF4-FFF2-40B4-BE49-F238E27FC236}">
                <a16:creationId xmlns:a16="http://schemas.microsoft.com/office/drawing/2014/main" id="{9CB79341-47B0-EBDE-F0F8-408DFB8ED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729" y="1104881"/>
            <a:ext cx="4439003" cy="2996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6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A7D3B4-8F75-67B6-18C5-F46BEF972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149" y="1135592"/>
            <a:ext cx="4245783" cy="25336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C111697-7003-96D9-9C71-72C9A6458CED}"/>
              </a:ext>
            </a:extLst>
          </p:cNvPr>
          <p:cNvSpPr>
            <a:spLocks noGrp="1"/>
          </p:cNvSpPr>
          <p:nvPr>
            <p:ph type="title"/>
          </p:nvPr>
        </p:nvSpPr>
        <p:spPr>
          <a:xfrm>
            <a:off x="730000" y="1318650"/>
            <a:ext cx="5490178" cy="1687200"/>
          </a:xfrm>
        </p:spPr>
        <p:txBody>
          <a:bodyPr/>
          <a:lstStyle/>
          <a:p>
            <a:r>
              <a:rPr lang="en-US" dirty="0">
                <a:latin typeface="-apple-system"/>
              </a:rPr>
              <a:t>Unselected </a:t>
            </a:r>
            <a:r>
              <a:rPr lang="en-US" b="1" i="0" dirty="0">
                <a:effectLst/>
                <a:latin typeface="-apple-system"/>
              </a:rPr>
              <a:t> </a:t>
            </a:r>
            <a:br>
              <a:rPr lang="en-US" b="1" i="0" dirty="0">
                <a:effectLst/>
                <a:latin typeface="-apple-system"/>
              </a:rPr>
            </a:br>
            <a:r>
              <a:rPr lang="en-US" b="1" i="0" dirty="0">
                <a:effectLst/>
                <a:latin typeface="-apple-system"/>
              </a:rPr>
              <a:t>Random Forest </a:t>
            </a:r>
            <a:br>
              <a:rPr lang="en-US" b="1" i="0" dirty="0">
                <a:effectLst/>
                <a:latin typeface="-apple-system"/>
              </a:rPr>
            </a:br>
            <a:r>
              <a:rPr lang="en-US" b="1" i="0" dirty="0">
                <a:effectLst/>
                <a:latin typeface="-apple-system"/>
              </a:rPr>
              <a:t>Model</a:t>
            </a:r>
            <a:br>
              <a:rPr lang="en-US" b="0" i="0" dirty="0">
                <a:effectLst/>
                <a:latin typeface="-apple-system"/>
              </a:rPr>
            </a:br>
            <a:endParaRPr lang="en-US" dirty="0"/>
          </a:p>
        </p:txBody>
      </p:sp>
    </p:spTree>
    <p:extLst>
      <p:ext uri="{BB962C8B-B14F-4D97-AF65-F5344CB8AC3E}">
        <p14:creationId xmlns:p14="http://schemas.microsoft.com/office/powerpoint/2010/main" val="1704260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111697-7003-96D9-9C71-72C9A6458CED}"/>
              </a:ext>
            </a:extLst>
          </p:cNvPr>
          <p:cNvSpPr>
            <a:spLocks noGrp="1"/>
          </p:cNvSpPr>
          <p:nvPr>
            <p:ph type="title"/>
          </p:nvPr>
        </p:nvSpPr>
        <p:spPr>
          <a:xfrm>
            <a:off x="66779" y="1166250"/>
            <a:ext cx="5490178" cy="1687200"/>
          </a:xfrm>
        </p:spPr>
        <p:txBody>
          <a:bodyPr/>
          <a:lstStyle/>
          <a:p>
            <a:r>
              <a:rPr lang="en-US" sz="2400" dirty="0">
                <a:latin typeface="-apple-system"/>
              </a:rPr>
              <a:t>Unselected </a:t>
            </a:r>
            <a:r>
              <a:rPr lang="en-US" sz="2400" b="1" i="0" dirty="0">
                <a:effectLst/>
                <a:latin typeface="-apple-system"/>
              </a:rPr>
              <a:t> </a:t>
            </a:r>
            <a:br>
              <a:rPr lang="en-US" sz="2400" b="1" i="0" dirty="0">
                <a:effectLst/>
                <a:latin typeface="-apple-system"/>
              </a:rPr>
            </a:br>
            <a:r>
              <a:rPr lang="en-US" sz="2400" dirty="0">
                <a:latin typeface="-apple-system"/>
              </a:rPr>
              <a:t>Support </a:t>
            </a:r>
            <a:r>
              <a:rPr lang="en-US" sz="2400" b="1" i="0" dirty="0">
                <a:effectLst/>
                <a:latin typeface="-apple-system"/>
              </a:rPr>
              <a:t>Vector Machine (SVM)</a:t>
            </a:r>
            <a:br>
              <a:rPr lang="en-US" sz="2400" b="1" i="0" dirty="0">
                <a:effectLst/>
                <a:latin typeface="-apple-system"/>
              </a:rPr>
            </a:br>
            <a:r>
              <a:rPr lang="en-US" sz="2400" b="1" i="0" dirty="0">
                <a:effectLst/>
                <a:latin typeface="-apple-system"/>
              </a:rPr>
              <a:t>Model</a:t>
            </a:r>
            <a:br>
              <a:rPr lang="en-US" sz="2400" b="0" i="0" dirty="0">
                <a:effectLst/>
                <a:latin typeface="-apple-system"/>
              </a:rPr>
            </a:br>
            <a:endParaRPr lang="en-US" sz="2400" dirty="0"/>
          </a:p>
        </p:txBody>
      </p:sp>
      <p:pic>
        <p:nvPicPr>
          <p:cNvPr id="4098" name="Picture 2">
            <a:extLst>
              <a:ext uri="{FF2B5EF4-FFF2-40B4-BE49-F238E27FC236}">
                <a16:creationId xmlns:a16="http://schemas.microsoft.com/office/drawing/2014/main" id="{31A8A35A-63AA-CDBD-3E62-608EC59D8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421" y="654756"/>
            <a:ext cx="5102579" cy="402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06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discrepancies between actual and predicted seem to occur when certain temperature and flow measurements were zero, which indicates either process upset or instrument error. By only allowing the prediction to occur when all input data streams are within normal operating conditions, performance is likely to improve.</a:t>
            </a:r>
            <a:endParaRPr sz="3200" b="0" dirty="0">
              <a:solidFill>
                <a:schemeClr val="bg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006D-85D1-663D-B564-C098C9015668}"/>
              </a:ext>
            </a:extLst>
          </p:cNvPr>
          <p:cNvSpPr>
            <a:spLocks noGrp="1"/>
          </p:cNvSpPr>
          <p:nvPr>
            <p:ph type="title"/>
          </p:nvPr>
        </p:nvSpPr>
        <p:spPr/>
        <p:txBody>
          <a:bodyPr/>
          <a:lstStyle/>
          <a:p>
            <a:r>
              <a:rPr lang="en-US" dirty="0"/>
              <a:t>Description</a:t>
            </a:r>
          </a:p>
        </p:txBody>
      </p:sp>
      <p:sp>
        <p:nvSpPr>
          <p:cNvPr id="4" name="Text Placeholder 3">
            <a:extLst>
              <a:ext uri="{FF2B5EF4-FFF2-40B4-BE49-F238E27FC236}">
                <a16:creationId xmlns:a16="http://schemas.microsoft.com/office/drawing/2014/main" id="{5F3654A2-25AB-1163-83CE-2D466D1F5FE6}"/>
              </a:ext>
            </a:extLst>
          </p:cNvPr>
          <p:cNvSpPr>
            <a:spLocks noGrp="1"/>
          </p:cNvSpPr>
          <p:nvPr>
            <p:ph type="body" idx="2"/>
          </p:nvPr>
        </p:nvSpPr>
        <p:spPr>
          <a:xfrm>
            <a:off x="4646342" y="914010"/>
            <a:ext cx="4103005" cy="3025500"/>
          </a:xfrm>
        </p:spPr>
        <p:txBody>
          <a:bodyPr/>
          <a:lstStyle/>
          <a:p>
            <a:pPr marL="146050" indent="0" algn="just">
              <a:buNone/>
            </a:pPr>
            <a:r>
              <a:rPr lang="en-US" sz="2000" b="0" i="0" dirty="0">
                <a:solidFill>
                  <a:srgbClr val="24292F"/>
                </a:solidFill>
                <a:effectLst/>
                <a:latin typeface="-apple-system"/>
              </a:rPr>
              <a:t>Utilize plant data from multiple unit assets to develop machine learning methods to predict "live" volume percentage of N-Butane build up in Tower A recycle line to Reactor.</a:t>
            </a:r>
          </a:p>
          <a:p>
            <a:endParaRPr lang="en-US" sz="1800" dirty="0"/>
          </a:p>
        </p:txBody>
      </p:sp>
    </p:spTree>
    <p:extLst>
      <p:ext uri="{BB962C8B-B14F-4D97-AF65-F5344CB8AC3E}">
        <p14:creationId xmlns:p14="http://schemas.microsoft.com/office/powerpoint/2010/main" val="70189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463695" y="13928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0" i="0" u="none" strike="noStrike" dirty="0">
                <a:solidFill>
                  <a:schemeClr val="bg1"/>
                </a:solidFill>
                <a:effectLst/>
                <a:latin typeface="Proxima Nova"/>
              </a:rPr>
              <a:t>Technologies Utilized</a:t>
            </a:r>
            <a:endParaRPr sz="4000" dirty="0">
              <a:solidFill>
                <a:schemeClr val="bg1"/>
              </a:solidFill>
            </a:endParaRPr>
          </a:p>
        </p:txBody>
      </p:sp>
      <p:sp>
        <p:nvSpPr>
          <p:cNvPr id="159" name="Google Shape;159;p21"/>
          <p:cNvSpPr txBox="1">
            <a:spLocks noGrp="1"/>
          </p:cNvSpPr>
          <p:nvPr>
            <p:ph type="body" idx="2"/>
          </p:nvPr>
        </p:nvSpPr>
        <p:spPr>
          <a:xfrm>
            <a:off x="5135036" y="176964"/>
            <a:ext cx="4008963" cy="3402258"/>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Github</a:t>
            </a:r>
            <a:endParaRPr lang="en-US" sz="1800" i="0" u="none" strike="noStrike" dirty="0">
              <a:solidFill>
                <a:srgbClr val="24292E"/>
              </a:solidFill>
              <a:effectLst/>
              <a:latin typeface="+mj-lt"/>
            </a:endParaRPr>
          </a:p>
          <a:p>
            <a:pPr rtl="0" fontAlgn="base">
              <a:spcBef>
                <a:spcPts val="0"/>
              </a:spcBef>
              <a:spcAft>
                <a:spcPts val="0"/>
              </a:spcAft>
              <a:buFont typeface="Arial" panose="020B0604020202020204" pitchFamily="34" charset="0"/>
              <a:buChar char="•"/>
            </a:pPr>
            <a:r>
              <a:rPr lang="en-US" sz="1800" i="0" u="none" strike="noStrike" dirty="0">
                <a:solidFill>
                  <a:srgbClr val="24292E"/>
                </a:solidFill>
                <a:effectLst/>
                <a:latin typeface="+mj-lt"/>
              </a:rPr>
              <a:t>Python </a:t>
            </a:r>
          </a:p>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Jupyter</a:t>
            </a:r>
            <a:r>
              <a:rPr lang="en-US" sz="1800" i="0" u="none" strike="noStrike" dirty="0">
                <a:solidFill>
                  <a:srgbClr val="24292E"/>
                </a:solidFill>
                <a:effectLst/>
                <a:latin typeface="+mj-lt"/>
              </a:rPr>
              <a:t> Notebook</a:t>
            </a:r>
          </a:p>
          <a:p>
            <a:pPr fontAlgn="base">
              <a:buFont typeface="Arial" panose="020B0604020202020204" pitchFamily="34" charset="0"/>
              <a:buChar char="•"/>
            </a:pPr>
            <a:r>
              <a:rPr lang="en-US" sz="1800" dirty="0">
                <a:solidFill>
                  <a:srgbClr val="24292E"/>
                </a:solidFill>
                <a:latin typeface="+mj-lt"/>
              </a:rPr>
              <a:t>Google </a:t>
            </a:r>
            <a:r>
              <a:rPr lang="en-US" sz="1800" dirty="0" err="1">
                <a:solidFill>
                  <a:srgbClr val="24292E"/>
                </a:solidFill>
                <a:latin typeface="+mj-lt"/>
              </a:rPr>
              <a:t>Colab</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Machine Learning</a:t>
            </a:r>
          </a:p>
          <a:p>
            <a:pPr fontAlgn="base">
              <a:buFont typeface="Arial" panose="020B0604020202020204" pitchFamily="34" charset="0"/>
              <a:buChar char="•"/>
            </a:pPr>
            <a:r>
              <a:rPr lang="en-US" sz="1800" dirty="0">
                <a:solidFill>
                  <a:srgbClr val="24292E"/>
                </a:solidFill>
                <a:latin typeface="+mj-lt"/>
              </a:rPr>
              <a:t>Excel</a:t>
            </a:r>
          </a:p>
          <a:p>
            <a:pPr fontAlgn="base">
              <a:buFont typeface="Arial" panose="020B0604020202020204" pitchFamily="34" charset="0"/>
              <a:buChar char="•"/>
            </a:pPr>
            <a:r>
              <a:rPr lang="en-US" sz="1800" dirty="0">
                <a:solidFill>
                  <a:srgbClr val="24292E"/>
                </a:solidFill>
                <a:latin typeface="+mj-lt"/>
              </a:rPr>
              <a:t>PostgreSQL</a:t>
            </a:r>
          </a:p>
          <a:p>
            <a:pPr fontAlgn="base">
              <a:buFont typeface="Arial" panose="020B0604020202020204" pitchFamily="34" charset="0"/>
              <a:buChar char="•"/>
            </a:pPr>
            <a:r>
              <a:rPr lang="en-US" sz="1800" dirty="0" err="1">
                <a:solidFill>
                  <a:srgbClr val="24292E"/>
                </a:solidFill>
                <a:latin typeface="+mj-lt"/>
              </a:rPr>
              <a:t>Pgadmin</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Quick Data Base Diagram</a:t>
            </a:r>
          </a:p>
          <a:p>
            <a:pPr fontAlgn="base">
              <a:buFont typeface="Arial" panose="020B0604020202020204" pitchFamily="34" charset="0"/>
              <a:buChar char="•"/>
            </a:pPr>
            <a:r>
              <a:rPr lang="en-US" sz="1800" dirty="0">
                <a:solidFill>
                  <a:srgbClr val="24292E"/>
                </a:solidFill>
                <a:latin typeface="+mj-lt"/>
              </a:rPr>
              <a:t>Flask</a:t>
            </a:r>
          </a:p>
          <a:p>
            <a:pPr fontAlgn="base">
              <a:buFont typeface="Arial" panose="020B0604020202020204" pitchFamily="34" charset="0"/>
              <a:buChar char="•"/>
            </a:pPr>
            <a:r>
              <a:rPr lang="en-US" sz="1800" dirty="0">
                <a:solidFill>
                  <a:srgbClr val="24292E"/>
                </a:solidFill>
                <a:latin typeface="+mj-lt"/>
              </a:rPr>
              <a:t>HTML, CSS</a:t>
            </a:r>
          </a:p>
          <a:p>
            <a:pPr fontAlgn="base">
              <a:buFont typeface="Arial" panose="020B0604020202020204" pitchFamily="34" charset="0"/>
              <a:buChar char="•"/>
            </a:pPr>
            <a:r>
              <a:rPr lang="en-US" sz="1800" dirty="0">
                <a:solidFill>
                  <a:srgbClr val="24292E"/>
                </a:solidFill>
                <a:latin typeface="+mj-lt"/>
              </a:rPr>
              <a:t>Tableau</a:t>
            </a:r>
          </a:p>
          <a:p>
            <a:pPr fontAlgn="base">
              <a:buFont typeface="Arial" panose="020B0604020202020204" pitchFamily="34" charset="0"/>
              <a:buChar char="•"/>
            </a:pPr>
            <a:r>
              <a:rPr lang="en-US" sz="1800" dirty="0">
                <a:solidFill>
                  <a:srgbClr val="24292E"/>
                </a:solidFill>
                <a:latin typeface="+mj-lt"/>
              </a:rPr>
              <a:t>Plots</a:t>
            </a:r>
          </a:p>
          <a:p>
            <a:pPr fontAlgn="base">
              <a:buFont typeface="Arial" panose="020B0604020202020204" pitchFamily="34" charset="0"/>
              <a:buChar char="•"/>
            </a:pPr>
            <a:r>
              <a:rPr lang="en-US" sz="1800" dirty="0">
                <a:solidFill>
                  <a:srgbClr val="24292E"/>
                </a:solidFill>
                <a:latin typeface="+mj-lt"/>
              </a:rPr>
              <a:t>AWS</a:t>
            </a:r>
          </a:p>
          <a:p>
            <a:pPr marL="146050" indent="0" algn="l">
              <a:buNone/>
            </a:pPr>
            <a:endParaRPr lang="en-US" sz="1800" i="0" dirty="0">
              <a:solidFill>
                <a:srgbClr val="24292F"/>
              </a:solidFill>
              <a:effectLst/>
              <a:latin typeface="+mj-lt"/>
            </a:endParaRPr>
          </a:p>
        </p:txBody>
      </p:sp>
      <p:pic>
        <p:nvPicPr>
          <p:cNvPr id="1026" name="Picture 2">
            <a:extLst>
              <a:ext uri="{FF2B5EF4-FFF2-40B4-BE49-F238E27FC236}">
                <a16:creationId xmlns:a16="http://schemas.microsoft.com/office/drawing/2014/main" id="{FF9738E8-8C80-4441-96CD-D9EDCC5D4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95" y="2667467"/>
            <a:ext cx="824301" cy="8059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1B5B619-547A-3609-9439-A5AC4514F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03" y="3187247"/>
            <a:ext cx="1172772" cy="120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7E46D7-181C-9B07-1773-6B42414AA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269" y="2736850"/>
            <a:ext cx="995592" cy="736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1C50619-1763-7787-8582-31E09DCB9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92" y="3750672"/>
            <a:ext cx="1172772" cy="11727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D8D6B51-3D69-9EF1-EE39-382F31335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458" y="3782047"/>
            <a:ext cx="1060821" cy="1060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1334</Words>
  <Application>Microsoft Office PowerPoint</Application>
  <PresentationFormat>On-screen Show (16:9)</PresentationFormat>
  <Paragraphs>77</Paragraphs>
  <Slides>23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Lato</vt:lpstr>
      <vt:lpstr>Raleway</vt:lpstr>
      <vt:lpstr>Arial</vt:lpstr>
      <vt:lpstr>Proxima Nova</vt:lpstr>
      <vt:lpstr>Streamline</vt:lpstr>
      <vt:lpstr>Final Project </vt:lpstr>
      <vt:lpstr>Meet the Team</vt:lpstr>
      <vt:lpstr>T0pic</vt:lpstr>
      <vt:lpstr>Reason why topic was chosen </vt:lpstr>
      <vt:lpstr>Description</vt:lpstr>
      <vt:lpstr>Technologies Utilized</vt:lpstr>
      <vt:lpstr>N-Butane Recycle Build Up</vt:lpstr>
      <vt:lpstr>Process Block Flow</vt:lpstr>
      <vt:lpstr>Content</vt:lpstr>
      <vt:lpstr>Provisional Machine Learning Model</vt:lpstr>
      <vt:lpstr>Description of the analysis phase of the project </vt:lpstr>
      <vt:lpstr>Explanation of Model Choice: including limitations and benefits</vt:lpstr>
      <vt:lpstr>Unselected Logistic  Regression Model </vt:lpstr>
      <vt:lpstr>Unselected   Random Forest  Model </vt:lpstr>
      <vt:lpstr>Unselected   Support Vector Machine (SVM) Model </vt:lpstr>
      <vt:lpstr>Residual Plot </vt:lpstr>
      <vt:lpstr>Real Time Model Performance</vt:lpstr>
      <vt:lpstr>SQL Diagram</vt:lpstr>
      <vt:lpstr>EDA Process</vt:lpstr>
      <vt:lpstr>EDA Process</vt:lpstr>
      <vt:lpstr>Conclusion</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26</cp:revision>
  <dcterms:modified xsi:type="dcterms:W3CDTF">2022-08-08T03:37:29Z</dcterms:modified>
</cp:coreProperties>
</file>